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88" r:id="rId2"/>
    <p:sldId id="263" r:id="rId3"/>
    <p:sldId id="268" r:id="rId4"/>
    <p:sldId id="269" r:id="rId5"/>
    <p:sldId id="271" r:id="rId6"/>
    <p:sldId id="272" r:id="rId7"/>
    <p:sldId id="273" r:id="rId8"/>
    <p:sldId id="274" r:id="rId9"/>
    <p:sldId id="276" r:id="rId10"/>
    <p:sldId id="262" r:id="rId11"/>
    <p:sldId id="260" r:id="rId12"/>
    <p:sldId id="278" r:id="rId13"/>
    <p:sldId id="261" r:id="rId14"/>
    <p:sldId id="270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DD0F5-9978-EB4B-B932-0BF1ED2E04C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D0AE5-9250-8F4D-A068-478A21B667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87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27715cdf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d27715cdf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23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D0AE5-9250-8F4D-A068-478A21B667A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97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D0AE5-9250-8F4D-A068-478A21B667A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67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D0AE5-9250-8F4D-A068-478A21B667A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98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D0AE5-9250-8F4D-A068-478A21B667A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59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86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38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041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正文">
  <p:cSld name="正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281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17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83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49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57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76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53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58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1F91-5471-3647-9EF3-735BD8DD907B}" type="datetimeFigureOut">
              <a:rPr kumimoji="1" lang="zh-CN" altLang="en-US" smtClean="0"/>
              <a:t>2019/7/21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57E00-153E-0C44-90BC-D678DB7853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78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iles.alicdn.com/tpsservice/7bb8f513c765b97ab65401a1b78c8cb8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78968" y="2025974"/>
            <a:ext cx="7055498" cy="1325563"/>
          </a:xfrm>
        </p:spPr>
        <p:txBody>
          <a:bodyPr/>
          <a:lstStyle/>
          <a:p>
            <a:r>
              <a:rPr lang="en" altLang="zh-CN" b="1" dirty="0" err="1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Flink</a:t>
            </a:r>
            <a:r>
              <a:rPr lang="en-US" altLang="zh-CN" b="1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运行核心机制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18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1" y="73572"/>
            <a:ext cx="7837131" cy="66583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6272" y="459093"/>
            <a:ext cx="236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/>
              <a:t>作业</a:t>
            </a:r>
            <a:r>
              <a:rPr kumimoji="1" lang="en-US" altLang="zh-CN" sz="2400" b="1" dirty="0"/>
              <a:t>DAG</a:t>
            </a:r>
            <a:r>
              <a:rPr kumimoji="1" lang="zh-CN" altLang="en-US" sz="2400" b="1" dirty="0"/>
              <a:t>图结构</a:t>
            </a:r>
          </a:p>
        </p:txBody>
      </p:sp>
    </p:spTree>
    <p:extLst>
      <p:ext uri="{BB962C8B-B14F-4D97-AF65-F5344CB8AC3E}">
        <p14:creationId xmlns:p14="http://schemas.microsoft.com/office/powerpoint/2010/main" val="142247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35421" y="612845"/>
            <a:ext cx="979564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Flink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中的执行图可以分成四层：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verdana" charset="0"/>
            </a:endParaRPr>
          </a:p>
          <a:p>
            <a:pPr latinLnBrk="1"/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StreamGraph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-&gt;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JobGraph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-&gt;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ExecutionGraph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-&gt;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物理执行图。</a:t>
            </a:r>
            <a:endParaRPr lang="en-US" altLang="zh-CN" b="0" i="0" dirty="0" smtClean="0">
              <a:solidFill>
                <a:srgbClr val="000000"/>
              </a:solidFill>
              <a:effectLst/>
              <a:latin typeface="verdana" charset="0"/>
            </a:endParaRPr>
          </a:p>
          <a:p>
            <a:pPr latinLnBrk="1"/>
            <a:endParaRPr lang="zh-CN" altLang="en-US" b="0" i="0" dirty="0" smtClean="0">
              <a:solidFill>
                <a:srgbClr val="000000"/>
              </a:solidFill>
              <a:effectLst/>
              <a:latin typeface="verdana" charset="0"/>
            </a:endParaRPr>
          </a:p>
          <a:p>
            <a:pPr marL="742950" lvl="1" indent="-285750" latinLnBrk="1">
              <a:buFont typeface="Arial" charset="0"/>
              <a:buChar char="•"/>
            </a:pP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StreamGraph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：是根据用户通过 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Stream API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编写的代码生成的最初的图。用来表示程序的拓扑结构。</a:t>
            </a:r>
          </a:p>
          <a:p>
            <a:pPr marL="742950" lvl="1" indent="-285750" latinLnBrk="1">
              <a:buFont typeface="Arial" charset="0"/>
              <a:buChar char="•"/>
            </a:pP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：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StreamGraph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经过优化后生成了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，提交给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JobManager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的数据结构。主要的优化为，将多个符合条件的节点 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chain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在一起作为一个节点，这样可以减少数据在节点之间流动所需要的序列化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/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反序列化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/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传输消耗。</a:t>
            </a:r>
          </a:p>
          <a:p>
            <a:pPr marL="742950" lvl="1" indent="-285750" latinLnBrk="1">
              <a:buFont typeface="Arial" charset="0"/>
              <a:buChar char="•"/>
            </a:pP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ExecutionGraph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：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JobManager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根据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JobGraph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生成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ExecutionGraph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。方便调度和监控和跟踪各个 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tasks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的状态。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ExecutionGraph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是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JobGraph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的并行化版本，是调度层最核心的数据结构。</a:t>
            </a:r>
          </a:p>
          <a:p>
            <a:pPr marL="742950" lvl="1" indent="-285750" latinLnBrk="1">
              <a:buFont typeface="Arial" charset="0"/>
              <a:buChar char="•"/>
            </a:pP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物理执行图：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JobManager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根据 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ExecutionGraph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对 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Job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进行调度后，在各个</a:t>
            </a:r>
            <a:r>
              <a:rPr lang="en-US" altLang="zh-CN" b="0" i="0" dirty="0" err="1" smtClean="0">
                <a:solidFill>
                  <a:srgbClr val="000000"/>
                </a:solidFill>
                <a:effectLst/>
                <a:latin typeface="verdana" charset="0"/>
              </a:rPr>
              <a:t>TaskManager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上部署 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verdana" charset="0"/>
              </a:rPr>
              <a:t>Task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verdana" charset="0"/>
              </a:rPr>
              <a:t>后形成的“图”，并不是一个具体的数据结构。</a:t>
            </a:r>
          </a:p>
        </p:txBody>
      </p:sp>
    </p:spTree>
    <p:extLst>
      <p:ext uri="{BB962C8B-B14F-4D97-AF65-F5344CB8AC3E}">
        <p14:creationId xmlns:p14="http://schemas.microsoft.com/office/powerpoint/2010/main" val="42066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1" y="561860"/>
            <a:ext cx="11512628" cy="59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963" y="371477"/>
            <a:ext cx="298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smtClean="0"/>
              <a:t>Operation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chain</a:t>
            </a:r>
            <a:endParaRPr kumimoji="1"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8" y="1042988"/>
            <a:ext cx="8128000" cy="50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963" y="371477"/>
            <a:ext cx="298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smtClean="0"/>
              <a:t>Operation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chain</a:t>
            </a:r>
            <a:endParaRPr kumimoji="1"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842963" y="1233192"/>
            <a:ext cx="101689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上半部分表示的是将</a:t>
            </a:r>
            <a:r>
              <a:rPr lang="en-US" altLang="zh-CN" sz="2400" dirty="0"/>
              <a:t>Source</a:t>
            </a:r>
            <a:r>
              <a:rPr lang="zh-CN" altLang="en-US" sz="2400" dirty="0"/>
              <a:t>和</a:t>
            </a:r>
            <a:r>
              <a:rPr lang="en-US" altLang="zh-CN" sz="2400" dirty="0"/>
              <a:t>map</a:t>
            </a:r>
            <a:r>
              <a:rPr lang="zh-CN" altLang="en-US" sz="2400" dirty="0"/>
              <a:t>两个紧密度高的算子优化后串成一个</a:t>
            </a:r>
            <a:r>
              <a:rPr lang="en-US" altLang="zh-CN" sz="2400" dirty="0"/>
              <a:t>Operator Chain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实际上</a:t>
            </a:r>
            <a:r>
              <a:rPr lang="zh-CN" altLang="en-US" sz="2400" dirty="0"/>
              <a:t>一个</a:t>
            </a:r>
            <a:r>
              <a:rPr lang="en-US" altLang="zh-CN" sz="2400" dirty="0"/>
              <a:t>Operator Chain</a:t>
            </a:r>
            <a:r>
              <a:rPr lang="zh-CN" altLang="en-US" sz="2400" dirty="0"/>
              <a:t>就是一个大的</a:t>
            </a:r>
            <a:r>
              <a:rPr lang="en-US" altLang="zh-CN" sz="2400" dirty="0"/>
              <a:t>Operator</a:t>
            </a:r>
            <a:r>
              <a:rPr lang="zh-CN" altLang="en-US" sz="2400" dirty="0"/>
              <a:t>的概念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图</a:t>
            </a:r>
            <a:r>
              <a:rPr lang="zh-CN" altLang="en-US" sz="2400" dirty="0"/>
              <a:t>中的</a:t>
            </a:r>
            <a:r>
              <a:rPr lang="en-US" altLang="zh-CN" sz="2400" dirty="0"/>
              <a:t>Operator Chain</a:t>
            </a:r>
            <a:r>
              <a:rPr lang="zh-CN" altLang="en-US" sz="2400" dirty="0"/>
              <a:t>表示一个</a:t>
            </a:r>
            <a:r>
              <a:rPr lang="en-US" altLang="zh-CN" sz="2400" dirty="0"/>
              <a:t>Operator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keyBy</a:t>
            </a:r>
            <a:r>
              <a:rPr lang="zh-CN" altLang="en-US" sz="2400" dirty="0"/>
              <a:t>表示一个</a:t>
            </a:r>
            <a:r>
              <a:rPr lang="en-US" altLang="zh-CN" sz="2400" dirty="0"/>
              <a:t>Operator</a:t>
            </a:r>
            <a:r>
              <a:rPr lang="zh-CN" altLang="en-US" sz="2400" dirty="0"/>
              <a:t>，</a:t>
            </a:r>
            <a:r>
              <a:rPr lang="en-US" altLang="zh-CN" sz="2400" dirty="0"/>
              <a:t>Sink</a:t>
            </a:r>
            <a:r>
              <a:rPr lang="zh-CN" altLang="en-US" sz="2400" dirty="0"/>
              <a:t>表示一个</a:t>
            </a:r>
            <a:r>
              <a:rPr lang="en-US" altLang="zh-CN" sz="2400" dirty="0"/>
              <a:t>Operator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它们</a:t>
            </a:r>
            <a:r>
              <a:rPr lang="zh-CN" altLang="en-US" sz="2400" dirty="0"/>
              <a:t>通过</a:t>
            </a:r>
            <a:r>
              <a:rPr lang="en-US" altLang="zh-CN" sz="2400" dirty="0"/>
              <a:t>Stream</a:t>
            </a:r>
            <a:r>
              <a:rPr lang="zh-CN" altLang="en-US" sz="2400" dirty="0"/>
              <a:t>连接，而每个</a:t>
            </a:r>
            <a:r>
              <a:rPr lang="en-US" altLang="zh-CN" sz="2400" dirty="0" err="1"/>
              <a:t>OperatorFusionInsight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Flink</a:t>
            </a:r>
            <a:r>
              <a:rPr lang="zh-CN" altLang="en-US" sz="2400" dirty="0"/>
              <a:t>在运行时对应一个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也</a:t>
            </a:r>
            <a:r>
              <a:rPr lang="zh-CN" altLang="en-US" sz="2400" dirty="0"/>
              <a:t>就是说图中的上半部分有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Operator</a:t>
            </a:r>
            <a:r>
              <a:rPr lang="zh-CN" altLang="en-US" sz="2400" dirty="0"/>
              <a:t>对应的是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Task</a:t>
            </a:r>
            <a:r>
              <a:rPr lang="zh-CN" altLang="en-US" sz="2400" dirty="0"/>
              <a:t>。下半部分是上半部分的一个并行版本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对</a:t>
            </a:r>
            <a:r>
              <a:rPr lang="zh-CN" altLang="en-US" sz="2400" dirty="0"/>
              <a:t>每一个</a:t>
            </a:r>
            <a:r>
              <a:rPr lang="en-US" altLang="zh-CN" sz="2400" dirty="0"/>
              <a:t>Task</a:t>
            </a:r>
            <a:r>
              <a:rPr lang="zh-CN" altLang="en-US" sz="2400" dirty="0"/>
              <a:t>都并行化为多个</a:t>
            </a:r>
            <a:r>
              <a:rPr lang="en-US" altLang="zh-CN" sz="2400" dirty="0"/>
              <a:t>Subtask</a:t>
            </a:r>
            <a:r>
              <a:rPr lang="zh-CN" altLang="en-US" sz="2400" dirty="0"/>
              <a:t>，这里只是演示了</a:t>
            </a:r>
            <a:r>
              <a:rPr lang="en-US" altLang="zh-CN" sz="2400" dirty="0"/>
              <a:t>2</a:t>
            </a:r>
            <a:r>
              <a:rPr lang="zh-CN" altLang="en-US" sz="2400" dirty="0"/>
              <a:t>个并行度，</a:t>
            </a:r>
            <a:r>
              <a:rPr lang="en-US" altLang="zh-CN" sz="2400" dirty="0"/>
              <a:t>sink</a:t>
            </a:r>
            <a:r>
              <a:rPr lang="zh-CN" altLang="en-US" sz="2400" dirty="0"/>
              <a:t>算子是</a:t>
            </a:r>
            <a:r>
              <a:rPr lang="en-US" altLang="zh-CN" sz="2400" dirty="0"/>
              <a:t>1</a:t>
            </a:r>
            <a:r>
              <a:rPr lang="zh-CN" altLang="en-US" sz="2400" dirty="0"/>
              <a:t>个并行度。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12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9885" y="2394857"/>
            <a:ext cx="384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/>
              <a:t>错误恢复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0002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2" y="1055914"/>
            <a:ext cx="6299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22" y="1264557"/>
            <a:ext cx="6108700" cy="4851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07771" y="478971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/>
              <a:t>Task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Failover: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Restart-all</a:t>
            </a:r>
            <a:endParaRPr kumimoji="1"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7837714" y="1741714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重启所有的</a:t>
            </a:r>
            <a:r>
              <a:rPr kumimoji="1" lang="en-US" altLang="zh-CN" dirty="0" smtClean="0"/>
              <a:t>task</a:t>
            </a:r>
          </a:p>
          <a:p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从上次的</a:t>
            </a:r>
            <a:r>
              <a:rPr kumimoji="1" lang="en-US" altLang="zh-CN" dirty="0" smtClean="0"/>
              <a:t>checkpoint</a:t>
            </a:r>
            <a:r>
              <a:rPr kumimoji="1" lang="zh-CN" altLang="en-US" dirty="0" smtClean="0"/>
              <a:t>开始重新执行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59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4" y="1108038"/>
            <a:ext cx="6197600" cy="501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77096" y="440674"/>
            <a:ext cx="790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Task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err="1" smtClean="0"/>
              <a:t>Failover:Restart-individual</a:t>
            </a:r>
            <a:endParaRPr kumimoji="1" lang="zh-CN" altLang="en-US" sz="3200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990114" y="2177143"/>
            <a:ext cx="3347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只重启出错的</a:t>
            </a:r>
            <a:r>
              <a:rPr kumimoji="1" lang="en-US" altLang="zh-CN" dirty="0" smtClean="0"/>
              <a:t>task</a:t>
            </a:r>
          </a:p>
          <a:p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只能用于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间无连接的情况</a:t>
            </a:r>
            <a:endParaRPr kumimoji="1" lang="en-US" altLang="zh-CN" dirty="0" smtClean="0"/>
          </a:p>
          <a:p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应用极为有限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1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413657"/>
            <a:ext cx="11125200" cy="53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0063" y="78581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问题</a:t>
            </a:r>
            <a:endParaRPr kumimoji="1"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543050" y="2085975"/>
            <a:ext cx="53767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 smtClean="0"/>
              <a:t>Slot</a:t>
            </a:r>
            <a:r>
              <a:rPr kumimoji="1" lang="zh-CN" altLang="en-US" sz="2400" dirty="0" smtClean="0"/>
              <a:t> 和 </a:t>
            </a:r>
            <a:r>
              <a:rPr kumimoji="1" lang="en-US" altLang="zh-CN" sz="2400" dirty="0" smtClean="0"/>
              <a:t>task</a:t>
            </a:r>
            <a:r>
              <a:rPr kumimoji="1" lang="zh-CN" altLang="en-US" sz="2400" dirty="0" smtClean="0"/>
              <a:t>的对应关系 ； 单选题</a:t>
            </a:r>
            <a:endParaRPr kumimoji="1"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/>
              <a:t>拓扑图的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的流程；判断题</a:t>
            </a: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zh-CN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Operator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chain</a:t>
            </a:r>
            <a:r>
              <a:rPr lang="zh-CN" altLang="en-US" sz="2400" dirty="0" smtClean="0"/>
              <a:t>的发生条件； 多选题</a:t>
            </a:r>
            <a:endParaRPr lang="en-US" altLang="zh-CN" sz="2400" dirty="0" smtClean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58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1167740"/>
            <a:ext cx="11234059" cy="4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9" y="1389775"/>
            <a:ext cx="5892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9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https://files.alicdn.com/tpsservice/7bb8f513c765b97ab65401a1b78c8cb8.pdf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67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/>
        </p:nvSpPr>
        <p:spPr>
          <a:xfrm>
            <a:off x="738469" y="960213"/>
            <a:ext cx="21286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1608748" y="2042944"/>
            <a:ext cx="7913624" cy="247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Runtime</a:t>
            </a:r>
            <a:r>
              <a:rPr lang="zh-CN" altLang="en-US" sz="2400" dirty="0" smtClean="0"/>
              <a:t>整体</a:t>
            </a:r>
            <a:r>
              <a:rPr lang="zh-CN" altLang="en-US" sz="2400" dirty="0" smtClean="0"/>
              <a:t>架构</a:t>
            </a: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/>
              <a:t>资源管理和作业</a:t>
            </a:r>
            <a:r>
              <a:rPr lang="zh-CN" altLang="en-US" sz="2400" dirty="0" smtClean="0"/>
              <a:t>调度</a:t>
            </a: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/>
              <a:t>错误</a:t>
            </a:r>
            <a:r>
              <a:rPr lang="zh-CN" altLang="en-US" sz="2400" dirty="0" smtClean="0"/>
              <a:t>恢复</a:t>
            </a:r>
            <a:endParaRPr lang="en-US" altLang="zh-CN" sz="2400" dirty="0" smtClean="0"/>
          </a:p>
        </p:txBody>
      </p:sp>
      <p:sp>
        <p:nvSpPr>
          <p:cNvPr id="148" name="Google Shape;148;p3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94096" y="345186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 smtClean="0"/>
              <a:t>Flink</a:t>
            </a:r>
            <a:r>
              <a:rPr kumimoji="1" lang="zh-CN" altLang="en-US" sz="3600" dirty="0" smtClean="0"/>
              <a:t>整体架构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5" y="991517"/>
            <a:ext cx="7874000" cy="56238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7906" y="56205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物理资源层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187906" y="4518422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/>
              <a:t>Runtime</a:t>
            </a:r>
            <a:r>
              <a:rPr kumimoji="1" lang="zh-CN" altLang="en-US" sz="2000" b="1" dirty="0" smtClean="0"/>
              <a:t>统一执行引擎</a:t>
            </a:r>
            <a:endParaRPr kumimoji="1" lang="en-US" altLang="zh-CN" sz="2000" b="1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300163" y="3345061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API</a:t>
            </a:r>
            <a:r>
              <a:rPr kumimoji="1" lang="zh-CN" altLang="en-US" sz="2000" dirty="0" smtClean="0"/>
              <a:t>层</a:t>
            </a:r>
            <a:endParaRPr kumimoji="1"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71575" y="2171700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High-Level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API</a:t>
            </a:r>
            <a:r>
              <a:rPr kumimoji="1" lang="zh-CN" altLang="en-US" sz="2000" dirty="0" smtClean="0"/>
              <a:t>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477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8" y="368193"/>
            <a:ext cx="11652020" cy="63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3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857375"/>
            <a:ext cx="10877550" cy="36647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2937" y="871537"/>
            <a:ext cx="300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运行模式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3022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4688" y="268605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/>
              <a:t>资源管理和作业调度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3054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1524" y="442913"/>
            <a:ext cx="427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/>
              <a:t>资源管理 </a:t>
            </a:r>
            <a:r>
              <a:rPr kumimoji="1" lang="en-US" altLang="zh-CN" sz="2400" b="1" dirty="0" smtClean="0"/>
              <a:t>-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err="1" smtClean="0"/>
              <a:t>Taskslot</a:t>
            </a:r>
            <a:endParaRPr kumimoji="1"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771525" y="1436061"/>
            <a:ext cx="1048909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24292E"/>
                </a:solidFill>
              </a:rPr>
              <a:t>Flink</a:t>
            </a:r>
            <a:r>
              <a:rPr lang="en-US" altLang="zh-CN" sz="2000" dirty="0">
                <a:solidFill>
                  <a:srgbClr val="24292E"/>
                </a:solidFill>
              </a:rPr>
              <a:t> </a:t>
            </a:r>
            <a:r>
              <a:rPr lang="zh-CN" altLang="en-US" sz="2000" dirty="0">
                <a:solidFill>
                  <a:srgbClr val="24292E"/>
                </a:solidFill>
              </a:rPr>
              <a:t>中的计算资源通过 </a:t>
            </a:r>
            <a:r>
              <a:rPr lang="en-US" altLang="zh-CN" sz="2000" dirty="0">
                <a:solidFill>
                  <a:srgbClr val="24292E"/>
                </a:solidFill>
              </a:rPr>
              <a:t>Task Slot </a:t>
            </a:r>
            <a:r>
              <a:rPr lang="zh-CN" altLang="en-US" sz="2000" dirty="0">
                <a:solidFill>
                  <a:srgbClr val="24292E"/>
                </a:solidFill>
              </a:rPr>
              <a:t>来定义。每个 </a:t>
            </a:r>
            <a:r>
              <a:rPr lang="en-US" altLang="zh-CN" sz="2000" dirty="0">
                <a:solidFill>
                  <a:srgbClr val="24292E"/>
                </a:solidFill>
              </a:rPr>
              <a:t>task slot </a:t>
            </a:r>
            <a:r>
              <a:rPr lang="zh-CN" altLang="en-US" sz="2000" dirty="0">
                <a:solidFill>
                  <a:srgbClr val="24292E"/>
                </a:solidFill>
              </a:rPr>
              <a:t>代表了 </a:t>
            </a:r>
            <a:r>
              <a:rPr lang="en-US" altLang="zh-CN" sz="2000" dirty="0" err="1">
                <a:solidFill>
                  <a:srgbClr val="24292E"/>
                </a:solidFill>
              </a:rPr>
              <a:t>TaskManager</a:t>
            </a:r>
            <a:r>
              <a:rPr lang="en-US" altLang="zh-CN" sz="2000" dirty="0">
                <a:solidFill>
                  <a:srgbClr val="24292E"/>
                </a:solidFill>
              </a:rPr>
              <a:t> </a:t>
            </a:r>
            <a:r>
              <a:rPr lang="zh-CN" altLang="en-US" sz="2000" dirty="0">
                <a:solidFill>
                  <a:srgbClr val="24292E"/>
                </a:solidFill>
              </a:rPr>
              <a:t>的一个固定大小的资源子</a:t>
            </a:r>
            <a:r>
              <a:rPr lang="zh-CN" altLang="en-US" sz="2000" dirty="0" smtClean="0">
                <a:solidFill>
                  <a:srgbClr val="24292E"/>
                </a:solidFill>
              </a:rPr>
              <a:t>集。</a:t>
            </a:r>
            <a:r>
              <a:rPr lang="zh-CN" altLang="en-US" sz="2000" dirty="0"/>
              <a:t>每一个 </a:t>
            </a:r>
            <a:r>
              <a:rPr lang="en-US" altLang="zh-CN" sz="2000" dirty="0" err="1"/>
              <a:t>TaskManager</a:t>
            </a:r>
            <a:r>
              <a:rPr lang="en-US" altLang="zh-CN" sz="2000" dirty="0"/>
              <a:t> </a:t>
            </a:r>
            <a:r>
              <a:rPr lang="zh-CN" altLang="en-US" sz="2000" dirty="0"/>
              <a:t>会拥有一个或多个的 </a:t>
            </a:r>
            <a:r>
              <a:rPr lang="en-US" altLang="zh-CN" sz="2000" dirty="0"/>
              <a:t>task </a:t>
            </a:r>
            <a:r>
              <a:rPr lang="en-US" altLang="zh-CN" sz="2000" dirty="0" smtClean="0"/>
              <a:t>slot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dirty="0"/>
              <a:t>例如，一个拥有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slot</a:t>
            </a:r>
            <a:r>
              <a:rPr lang="zh-CN" altLang="en-US" dirty="0"/>
              <a:t>的 </a:t>
            </a:r>
            <a:r>
              <a:rPr lang="en-US" altLang="zh-CN" dirty="0" err="1"/>
              <a:t>TaskManager</a:t>
            </a:r>
            <a:r>
              <a:rPr lang="zh-CN" altLang="en-US" dirty="0"/>
              <a:t>，会将其管理的内存平均分成三分分给各个 </a:t>
            </a:r>
            <a:r>
              <a:rPr lang="en-US" altLang="zh-CN" dirty="0"/>
              <a:t>slot</a:t>
            </a:r>
            <a:r>
              <a:rPr lang="zh-CN" altLang="en-US" dirty="0"/>
              <a:t>。将资源 </a:t>
            </a:r>
            <a:r>
              <a:rPr lang="en-US" altLang="zh-CN" dirty="0"/>
              <a:t>slot </a:t>
            </a:r>
            <a:r>
              <a:rPr lang="zh-CN" altLang="en-US" dirty="0"/>
              <a:t>化意味着来自不同</a:t>
            </a:r>
            <a:r>
              <a:rPr lang="en-US" altLang="zh-CN" dirty="0"/>
              <a:t>job</a:t>
            </a:r>
            <a:r>
              <a:rPr lang="zh-CN" altLang="en-US" dirty="0"/>
              <a:t>的</a:t>
            </a:r>
            <a:r>
              <a:rPr lang="en-US" altLang="zh-CN" dirty="0"/>
              <a:t>task</a:t>
            </a:r>
            <a:r>
              <a:rPr lang="zh-CN" altLang="en-US" dirty="0"/>
              <a:t>不会为了内存而竞争，而是每个</a:t>
            </a:r>
            <a:r>
              <a:rPr lang="en-US" altLang="zh-CN" dirty="0"/>
              <a:t>task</a:t>
            </a:r>
            <a:r>
              <a:rPr lang="zh-CN" altLang="en-US" dirty="0"/>
              <a:t>都拥有一定数量的内存储备。需要注意的是，这里不会涉及到</a:t>
            </a:r>
            <a:r>
              <a:rPr lang="en-US" altLang="zh-CN" dirty="0"/>
              <a:t>CPU</a:t>
            </a:r>
            <a:r>
              <a:rPr lang="zh-CN" altLang="en-US" dirty="0"/>
              <a:t>的隔离，</a:t>
            </a:r>
            <a:r>
              <a:rPr lang="en-US" altLang="zh-CN" dirty="0"/>
              <a:t>slot</a:t>
            </a:r>
            <a:r>
              <a:rPr lang="zh-CN" altLang="en-US" dirty="0"/>
              <a:t>目前仅仅用来隔离</a:t>
            </a:r>
            <a:r>
              <a:rPr lang="en-US" altLang="zh-CN" dirty="0"/>
              <a:t>task</a:t>
            </a:r>
            <a:r>
              <a:rPr lang="zh-CN" altLang="en-US" dirty="0"/>
              <a:t>的内存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 smtClean="0"/>
              <a:t>Free </a:t>
            </a:r>
            <a:r>
              <a:rPr lang="en-US" altLang="zh-CN" i="1" dirty="0"/>
              <a:t>- The slot is empty and not allocated to a </a:t>
            </a:r>
            <a:r>
              <a:rPr lang="en-US" altLang="zh-CN" i="1" dirty="0" smtClean="0"/>
              <a:t>job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i="1" dirty="0" smtClean="0"/>
              <a:t>Releasing </a:t>
            </a:r>
            <a:r>
              <a:rPr lang="en-US" altLang="zh-CN" i="1" dirty="0"/>
              <a:t>- The slot is about to be freed after it has become empty</a:t>
            </a:r>
            <a:r>
              <a:rPr lang="en-US" altLang="zh-CN" i="1" dirty="0" smtClean="0"/>
              <a:t>.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i="1" dirty="0" smtClean="0"/>
              <a:t>Allocated </a:t>
            </a:r>
            <a:r>
              <a:rPr lang="en-US" altLang="zh-CN" i="1" dirty="0"/>
              <a:t>- The slot has been allocated for a job</a:t>
            </a:r>
            <a:r>
              <a:rPr lang="en-US" altLang="zh-CN" i="1" dirty="0" smtClean="0"/>
              <a:t>.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i="1" dirty="0" smtClean="0"/>
              <a:t>Active </a:t>
            </a:r>
            <a:r>
              <a:rPr lang="en-US" altLang="zh-CN" i="1" dirty="0"/>
              <a:t>- The slot is in active use by a job manager which is the leader of the allocating job</a:t>
            </a:r>
            <a:r>
              <a:rPr lang="en-US" altLang="zh-CN" i="1" dirty="0" smtClean="0"/>
              <a:t>.</a:t>
            </a:r>
          </a:p>
          <a:p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i="1" dirty="0" smtClean="0"/>
              <a:t>A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task </a:t>
            </a:r>
            <a:r>
              <a:rPr lang="en-US" altLang="zh-CN" i="1" dirty="0"/>
              <a:t>slot can only be allocated if it is in state free. </a:t>
            </a:r>
            <a:endParaRPr lang="en-US" altLang="zh-CN" i="1" dirty="0" smtClean="0"/>
          </a:p>
          <a:p>
            <a:r>
              <a:rPr lang="en-US" altLang="zh-CN" i="1" dirty="0" smtClean="0"/>
              <a:t>An </a:t>
            </a:r>
            <a:r>
              <a:rPr lang="en-US" altLang="zh-CN" i="1" dirty="0"/>
              <a:t>allocated task slot can </a:t>
            </a:r>
            <a:r>
              <a:rPr lang="en-US" altLang="zh-CN" i="1" dirty="0" smtClean="0"/>
              <a:t>transit</a:t>
            </a:r>
            <a:r>
              <a:rPr lang="zh-CN" altLang="en-US" i="1" dirty="0"/>
              <a:t> </a:t>
            </a:r>
            <a:r>
              <a:rPr lang="en-US" altLang="zh-CN" i="1" dirty="0" smtClean="0"/>
              <a:t>to </a:t>
            </a:r>
            <a:r>
              <a:rPr lang="en-US" altLang="zh-CN" i="1" dirty="0"/>
              <a:t>state active.</a:t>
            </a:r>
            <a:br>
              <a:rPr lang="en-US" altLang="zh-CN" i="1" dirty="0"/>
            </a:br>
            <a:r>
              <a:rPr lang="en-US" altLang="zh-CN" i="1" dirty="0" smtClean="0"/>
              <a:t>An active </a:t>
            </a:r>
            <a:r>
              <a:rPr lang="en-US" altLang="zh-CN" i="1" dirty="0"/>
              <a:t>slot allows to add tasks from the respective job and with the correct allocation id.</a:t>
            </a:r>
            <a:br>
              <a:rPr lang="en-US" altLang="zh-CN" i="1" dirty="0"/>
            </a:br>
            <a:r>
              <a:rPr lang="en-US" altLang="zh-CN" i="1" dirty="0" smtClean="0"/>
              <a:t>An </a:t>
            </a:r>
            <a:r>
              <a:rPr lang="en-US" altLang="zh-CN" i="1" dirty="0"/>
              <a:t>active slot can be marked as inactive which sets the state back to allocated.</a:t>
            </a:r>
            <a:br>
              <a:rPr lang="en-US" altLang="zh-CN" i="1" dirty="0"/>
            </a:br>
            <a:r>
              <a:rPr lang="en-US" altLang="zh-CN" i="1" dirty="0" smtClean="0"/>
              <a:t>An </a:t>
            </a:r>
            <a:r>
              <a:rPr lang="en-US" altLang="zh-CN" i="1" dirty="0"/>
              <a:t>allocated or active slot can only be freed if it is empty. If it is not empty, then </a:t>
            </a:r>
            <a:r>
              <a:rPr lang="en-US" altLang="zh-CN" i="1" dirty="0" smtClean="0"/>
              <a:t>it‘s state</a:t>
            </a:r>
            <a:r>
              <a:rPr lang="zh-CN" altLang="en-US" i="1" dirty="0"/>
              <a:t> </a:t>
            </a:r>
            <a:r>
              <a:rPr lang="en-US" altLang="zh-CN" i="1" dirty="0" smtClean="0"/>
              <a:t>can </a:t>
            </a:r>
            <a:r>
              <a:rPr lang="en-US" altLang="zh-CN" i="1" dirty="0"/>
              <a:t>be set to releasing indicating that it can be freed once it becomes </a:t>
            </a:r>
            <a:r>
              <a:rPr lang="en-US" altLang="zh-CN" i="1" dirty="0" smtClean="0"/>
              <a:t>empty.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98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93" y="1002990"/>
            <a:ext cx="6913563" cy="55210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57675" y="3429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/>
              <a:t>Slot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Sharing</a:t>
            </a:r>
            <a:endParaRPr kumimoji="1"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049027" y="1602782"/>
            <a:ext cx="35798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单个</a:t>
            </a:r>
            <a:r>
              <a:rPr kumimoji="1" lang="en-US" altLang="zh-CN" sz="2000" dirty="0" smtClean="0"/>
              <a:t>slot</a:t>
            </a:r>
            <a:r>
              <a:rPr kumimoji="1" lang="zh-CN" altLang="en-US" sz="2000" dirty="0" smtClean="0"/>
              <a:t>中部署多个</a:t>
            </a:r>
            <a:r>
              <a:rPr kumimoji="1" lang="en-US" altLang="zh-CN" sz="2000" dirty="0" smtClean="0"/>
              <a:t>task</a:t>
            </a:r>
          </a:p>
          <a:p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同一</a:t>
            </a:r>
            <a:r>
              <a:rPr kumimoji="1" lang="en-US" altLang="zh-CN" dirty="0" smtClean="0"/>
              <a:t>Vertex</a:t>
            </a:r>
            <a:r>
              <a:rPr kumimoji="1" lang="zh-CN" altLang="en-US" dirty="0" smtClean="0"/>
              <a:t>的多个</a:t>
            </a:r>
            <a:r>
              <a:rPr kumimoji="1" lang="en-US" altLang="zh-CN" dirty="0" smtClean="0"/>
              <a:t>task</a:t>
            </a:r>
            <a:r>
              <a:rPr kumimoji="1" lang="zh-CN" altLang="en-US" dirty="0" smtClean="0"/>
              <a:t>不能共享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8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</TotalTime>
  <Words>467</Words>
  <Application>Microsoft Macintosh PowerPoint</Application>
  <PresentationFormat>宽屏</PresentationFormat>
  <Paragraphs>60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DengXian</vt:lpstr>
      <vt:lpstr>DengXian Light</vt:lpstr>
      <vt:lpstr>Microsoft Yahei</vt:lpstr>
      <vt:lpstr>verdana</vt:lpstr>
      <vt:lpstr>Arial</vt:lpstr>
      <vt:lpstr>Office 主题</vt:lpstr>
      <vt:lpstr>Flink 运行核心机制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参考资料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26</cp:revision>
  <dcterms:created xsi:type="dcterms:W3CDTF">2019-07-18T05:53:25Z</dcterms:created>
  <dcterms:modified xsi:type="dcterms:W3CDTF">2019-07-21T11:27:06Z</dcterms:modified>
</cp:coreProperties>
</file>